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9"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225" autoAdjust="0"/>
    <p:restoredTop sz="94660"/>
  </p:normalViewPr>
  <p:slideViewPr>
    <p:cSldViewPr snapToGrid="0">
      <p:cViewPr>
        <p:scale>
          <a:sx n="90" d="100"/>
          <a:sy n="90" d="100"/>
        </p:scale>
        <p:origin x="1468" y="-60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e3a6309cc6_3_32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e3a6309cc6_3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5">
  <p:cSld name="CUSTOM_2">
    <p:spTree>
      <p:nvGrpSpPr>
        <p:cNvPr id="1"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355" name="Google Shape;355;p14"/>
          <p:cNvCxnSpPr>
            <a:stCxn id="356"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14"/>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14"/>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14"/>
          <p:cNvSpPr txBox="1"/>
          <p:nvPr/>
        </p:nvSpPr>
        <p:spPr>
          <a:xfrm>
            <a:off x="190350" y="11200"/>
            <a:ext cx="72909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None/>
            </a:pP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endParaRPr sz="1200">
              <a:solidFill>
                <a:srgbClr val="000000"/>
              </a:solidFill>
              <a:latin typeface="PT Sans Narrow"/>
              <a:ea typeface="PT Sans Narrow"/>
              <a:cs typeface="PT Sans Narrow"/>
              <a:sym typeface="PT Sans Narrow"/>
            </a:endParaRPr>
          </a:p>
        </p:txBody>
      </p:sp>
      <p:sp>
        <p:nvSpPr>
          <p:cNvPr id="386" name="Google Shape;386;p14"/>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grpSp>
        <p:nvGrpSpPr>
          <p:cNvPr id="444" name="Google Shape;444;p19"/>
          <p:cNvGrpSpPr/>
          <p:nvPr/>
        </p:nvGrpSpPr>
        <p:grpSpPr>
          <a:xfrm>
            <a:off x="188700" y="665125"/>
            <a:ext cx="7438388" cy="771300"/>
            <a:chOff x="188700" y="665125"/>
            <a:chExt cx="5190000" cy="771300"/>
          </a:xfrm>
        </p:grpSpPr>
        <p:sp>
          <p:nvSpPr>
            <p:cNvPr id="445" name="Google Shape;445;p19"/>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algn="ctr">
                <a:lnSpc>
                  <a:spcPct val="95000"/>
                </a:lnSpc>
              </a:pPr>
              <a:r>
                <a:rPr lang="en-US" sz="1600" b="1" dirty="0">
                  <a:latin typeface="Roboto" panose="02000000000000000000" pitchFamily="2" charset="0"/>
                  <a:ea typeface="Roboto" panose="02000000000000000000" pitchFamily="2" charset="0"/>
                  <a:cs typeface="Roboto" panose="02000000000000000000" pitchFamily="2" charset="0"/>
                  <a:sym typeface="Google Sans SemiBold"/>
                </a:rPr>
                <a:t>User Churn Project: Machine Learning Model Results</a:t>
              </a:r>
              <a:endParaRPr lang="en-US" sz="1600" dirty="0">
                <a:solidFill>
                  <a:srgbClr val="000000"/>
                </a:solidFill>
                <a:latin typeface="Roboto" panose="02000000000000000000" pitchFamily="2" charset="0"/>
                <a:ea typeface="Roboto" panose="02000000000000000000" pitchFamily="2" charset="0"/>
                <a:cs typeface="Roboto" panose="02000000000000000000" pitchFamily="2" charset="0"/>
                <a:sym typeface="Google Sans SemiBold"/>
              </a:endParaRPr>
            </a:p>
            <a:p>
              <a:pPr marL="0" lvl="0" indent="0" algn="l" rtl="0">
                <a:lnSpc>
                  <a:spcPct val="95000"/>
                </a:lnSpc>
                <a:spcBef>
                  <a:spcPts val="0"/>
                </a:spcBef>
                <a:spcAft>
                  <a:spcPts val="0"/>
                </a:spcAft>
                <a:buNone/>
              </a:pPr>
              <a:endParaRPr sz="1900" dirty="0">
                <a:solidFill>
                  <a:srgbClr val="000000"/>
                </a:solidFill>
                <a:latin typeface="Google Sans SemiBold"/>
                <a:ea typeface="Google Sans SemiBold"/>
                <a:cs typeface="Google Sans SemiBold"/>
                <a:sym typeface="Google Sans SemiBold"/>
              </a:endParaRPr>
            </a:p>
          </p:txBody>
        </p:sp>
        <p:sp>
          <p:nvSpPr>
            <p:cNvPr id="446" name="Google Shape;446;p19"/>
            <p:cNvSpPr txBox="1"/>
            <p:nvPr/>
          </p:nvSpPr>
          <p:spPr>
            <a:xfrm>
              <a:off x="188700" y="1036225"/>
              <a:ext cx="5159727" cy="400200"/>
            </a:xfrm>
            <a:prstGeom prst="rect">
              <a:avLst/>
            </a:prstGeom>
            <a:noFill/>
            <a:ln>
              <a:noFill/>
            </a:ln>
          </p:spPr>
          <p:txBody>
            <a:bodyPr spcFirstLastPara="1" wrap="square" lIns="91425" tIns="91425" rIns="91425" bIns="91425" anchor="t" anchorCtr="0">
              <a:noAutofit/>
            </a:bodyPr>
            <a:lstStyle/>
            <a:p>
              <a:pPr algn="ctr">
                <a:spcAft>
                  <a:spcPts val="1200"/>
                </a:spcAft>
              </a:pPr>
              <a:r>
                <a:rPr lang="en-US" dirty="0">
                  <a:latin typeface="Roboto"/>
                  <a:ea typeface="Roboto"/>
                  <a:cs typeface="Roboto"/>
                  <a:sym typeface="Roboto"/>
                </a:rPr>
                <a:t>Executive Summary prepared for Waze leadership team</a:t>
              </a:r>
              <a:endParaRPr lang="en-US" dirty="0">
                <a:solidFill>
                  <a:srgbClr val="000000"/>
                </a:solidFill>
                <a:latin typeface="Roboto"/>
                <a:ea typeface="Roboto"/>
                <a:cs typeface="Roboto"/>
                <a:sym typeface="Roboto"/>
              </a:endParaRPr>
            </a:p>
            <a:p>
              <a:pPr marL="0" lvl="0" indent="0" algn="ctr" rtl="0">
                <a:spcBef>
                  <a:spcPts val="0"/>
                </a:spcBef>
                <a:spcAft>
                  <a:spcPts val="1200"/>
                </a:spcAft>
                <a:buNone/>
              </a:pP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96B74CB9-2E32-0F56-52AC-3D5A150AF2C1}"/>
              </a:ext>
            </a:extLst>
          </p:cNvPr>
          <p:cNvSpPr txBox="1"/>
          <p:nvPr/>
        </p:nvSpPr>
        <p:spPr>
          <a:xfrm>
            <a:off x="188700" y="1998920"/>
            <a:ext cx="2852212" cy="2862322"/>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Waze leadership ask data team to develop a churn predictive model that will help prevent churn. improve user retention, and grow Waze’s business.</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The final goal of this project is to develop machine learning model that predicts user churn, which quantifies the number of users who installed or stopped using the app. </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This report is made by Waze data team after performing two machine learning models, Random Forest model and </a:t>
            </a:r>
            <a:r>
              <a:rPr lang="en-US" sz="1200" dirty="0" err="1">
                <a:latin typeface="Roboto" panose="02000000000000000000" pitchFamily="2" charset="0"/>
                <a:ea typeface="Roboto" panose="02000000000000000000" pitchFamily="2" charset="0"/>
                <a:cs typeface="Roboto" panose="02000000000000000000" pitchFamily="2" charset="0"/>
              </a:rPr>
              <a:t>XGBoost</a:t>
            </a:r>
            <a:r>
              <a:rPr lang="en-US" sz="1200" dirty="0">
                <a:latin typeface="Roboto" panose="02000000000000000000" pitchFamily="2" charset="0"/>
                <a:ea typeface="Roboto" panose="02000000000000000000" pitchFamily="2" charset="0"/>
                <a:cs typeface="Roboto" panose="02000000000000000000" pitchFamily="2" charset="0"/>
              </a:rPr>
              <a:t> model.</a:t>
            </a:r>
          </a:p>
        </p:txBody>
      </p:sp>
      <p:sp>
        <p:nvSpPr>
          <p:cNvPr id="4" name="TextBox 3">
            <a:extLst>
              <a:ext uri="{FF2B5EF4-FFF2-40B4-BE49-F238E27FC236}">
                <a16:creationId xmlns:a16="http://schemas.microsoft.com/office/drawing/2014/main" id="{28AC72E1-EB6A-5C7E-E5AD-A47D526E4ED0}"/>
              </a:ext>
            </a:extLst>
          </p:cNvPr>
          <p:cNvSpPr txBox="1"/>
          <p:nvPr/>
        </p:nvSpPr>
        <p:spPr>
          <a:xfrm>
            <a:off x="188700" y="5592726"/>
            <a:ext cx="2852212" cy="3046988"/>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The machine learning models developed demonstrate a need for additional data in order to more accurately predict user churn.</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This model confirms that the current data is insufficient to consistently predict churn. It would be better to have user information, such as drive times of day, geographic locations, etc.</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Engineered features are proven valuable tool for improving of machine learning models, the Waze team recommends a second iteration of the user churn project.</a:t>
            </a:r>
            <a:endParaRPr lang="en-ID" sz="1200" dirty="0">
              <a:latin typeface="Roboto" panose="02000000000000000000" pitchFamily="2" charset="0"/>
              <a:ea typeface="Roboto" panose="02000000000000000000" pitchFamily="2" charset="0"/>
              <a:cs typeface="Roboto" panose="02000000000000000000" pitchFamily="2" charset="0"/>
            </a:endParaRPr>
          </a:p>
        </p:txBody>
      </p:sp>
      <p:sp>
        <p:nvSpPr>
          <p:cNvPr id="5" name="TextBox 4">
            <a:extLst>
              <a:ext uri="{FF2B5EF4-FFF2-40B4-BE49-F238E27FC236}">
                <a16:creationId xmlns:a16="http://schemas.microsoft.com/office/drawing/2014/main" id="{760D939A-E3A7-D317-9CB0-194261D26681}"/>
              </a:ext>
            </a:extLst>
          </p:cNvPr>
          <p:cNvSpPr txBox="1"/>
          <p:nvPr/>
        </p:nvSpPr>
        <p:spPr>
          <a:xfrm>
            <a:off x="3147236" y="1998920"/>
            <a:ext cx="4543647" cy="2123658"/>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To obtain a model with highest predictive power, the Waze data team develop two different models to cross-compare the results: Random Forest model and </a:t>
            </a:r>
            <a:r>
              <a:rPr lang="en-US" sz="1200" dirty="0" err="1">
                <a:latin typeface="Roboto" panose="02000000000000000000" pitchFamily="2" charset="0"/>
                <a:ea typeface="Roboto" panose="02000000000000000000" pitchFamily="2" charset="0"/>
                <a:cs typeface="Roboto" panose="02000000000000000000" pitchFamily="2" charset="0"/>
              </a:rPr>
              <a:t>XGBoost</a:t>
            </a:r>
            <a:r>
              <a:rPr lang="en-US" sz="1200" dirty="0">
                <a:latin typeface="Roboto" panose="02000000000000000000" pitchFamily="2" charset="0"/>
                <a:ea typeface="Roboto" panose="02000000000000000000" pitchFamily="2" charset="0"/>
                <a:cs typeface="Roboto" panose="02000000000000000000" pitchFamily="2" charset="0"/>
              </a:rPr>
              <a:t> model.</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The data was split into training, validation and test sets. Splitting the data into three sets means there is less data available to train the model than splitting just two sets. However, selecting best model with separate validation set enables testing of champion model by itself on the test set, which gives a better estimate of future performance than splitting data into two sets and selecting champion model by performance on the test data.</a:t>
            </a:r>
            <a:endParaRPr lang="en-ID" sz="1200" dirty="0">
              <a:latin typeface="Roboto" panose="02000000000000000000" pitchFamily="2" charset="0"/>
              <a:ea typeface="Roboto" panose="02000000000000000000" pitchFamily="2" charset="0"/>
              <a:cs typeface="Roboto" panose="02000000000000000000" pitchFamily="2" charset="0"/>
            </a:endParaRPr>
          </a:p>
        </p:txBody>
      </p:sp>
      <p:pic>
        <p:nvPicPr>
          <p:cNvPr id="7" name="Picture 6">
            <a:extLst>
              <a:ext uri="{FF2B5EF4-FFF2-40B4-BE49-F238E27FC236}">
                <a16:creationId xmlns:a16="http://schemas.microsoft.com/office/drawing/2014/main" id="{4973396A-22E5-B495-9BBB-FAA55DA7ADD7}"/>
              </a:ext>
            </a:extLst>
          </p:cNvPr>
          <p:cNvPicPr>
            <a:picLocks noChangeAspect="1"/>
          </p:cNvPicPr>
          <p:nvPr/>
        </p:nvPicPr>
        <p:blipFill>
          <a:blip r:embed="rId3"/>
          <a:stretch>
            <a:fillRect/>
          </a:stretch>
        </p:blipFill>
        <p:spPr>
          <a:xfrm>
            <a:off x="3111769" y="4754916"/>
            <a:ext cx="4660631" cy="2716228"/>
          </a:xfrm>
          <a:prstGeom prst="rect">
            <a:avLst/>
          </a:prstGeom>
        </p:spPr>
      </p:pic>
      <p:sp>
        <p:nvSpPr>
          <p:cNvPr id="8" name="TextBox 7">
            <a:extLst>
              <a:ext uri="{FF2B5EF4-FFF2-40B4-BE49-F238E27FC236}">
                <a16:creationId xmlns:a16="http://schemas.microsoft.com/office/drawing/2014/main" id="{E042909F-A80C-54A4-8B7E-650BE479CDB3}"/>
              </a:ext>
            </a:extLst>
          </p:cNvPr>
          <p:cNvSpPr txBox="1"/>
          <p:nvPr/>
        </p:nvSpPr>
        <p:spPr>
          <a:xfrm>
            <a:off x="3111769" y="7471144"/>
            <a:ext cx="4579115" cy="2492990"/>
          </a:xfrm>
          <a:prstGeom prst="rect">
            <a:avLst/>
          </a:prstGeom>
          <a:noFill/>
        </p:spPr>
        <p:txBody>
          <a:bodyPr wrap="square" rtlCol="0">
            <a:spAutoFit/>
          </a:bodyPr>
          <a:lstStyle/>
          <a:p>
            <a:r>
              <a:rPr lang="en-US" sz="1200" dirty="0">
                <a:latin typeface="Roboto" panose="02000000000000000000" pitchFamily="2" charset="0"/>
                <a:ea typeface="Roboto" panose="02000000000000000000" pitchFamily="2" charset="0"/>
                <a:cs typeface="Roboto" panose="02000000000000000000" pitchFamily="2" charset="0"/>
              </a:rPr>
              <a:t>Engineered features accounted for six of the top 10 features, which are: </a:t>
            </a:r>
            <a:r>
              <a:rPr lang="en-US" sz="1200" dirty="0" err="1">
                <a:latin typeface="Roboto" panose="02000000000000000000" pitchFamily="2" charset="0"/>
                <a:ea typeface="Roboto" panose="02000000000000000000" pitchFamily="2" charset="0"/>
                <a:cs typeface="Roboto" panose="02000000000000000000" pitchFamily="2" charset="0"/>
              </a:rPr>
              <a:t>km_per_hour</a:t>
            </a:r>
            <a:r>
              <a:rPr lang="en-US" sz="1200" dirty="0">
                <a:latin typeface="Roboto" panose="02000000000000000000" pitchFamily="2" charset="0"/>
                <a:ea typeface="Roboto" panose="02000000000000000000" pitchFamily="2" charset="0"/>
                <a:cs typeface="Roboto" panose="02000000000000000000" pitchFamily="2" charset="0"/>
              </a:rPr>
              <a:t>, </a:t>
            </a:r>
            <a:r>
              <a:rPr lang="en-US" sz="1200" dirty="0" err="1">
                <a:latin typeface="Roboto" panose="02000000000000000000" pitchFamily="2" charset="0"/>
                <a:ea typeface="Roboto" panose="02000000000000000000" pitchFamily="2" charset="0"/>
                <a:cs typeface="Roboto" panose="02000000000000000000" pitchFamily="2" charset="0"/>
              </a:rPr>
              <a:t>percent_sessions_in_last_month</a:t>
            </a:r>
            <a:r>
              <a:rPr lang="en-US" sz="1200" dirty="0">
                <a:latin typeface="Roboto" panose="02000000000000000000" pitchFamily="2" charset="0"/>
                <a:ea typeface="Roboto" panose="02000000000000000000" pitchFamily="2" charset="0"/>
                <a:cs typeface="Roboto" panose="02000000000000000000" pitchFamily="2" charset="0"/>
              </a:rPr>
              <a:t>, </a:t>
            </a:r>
            <a:r>
              <a:rPr lang="en-US" sz="1200" dirty="0" err="1">
                <a:latin typeface="Roboto" panose="02000000000000000000" pitchFamily="2" charset="0"/>
                <a:ea typeface="Roboto" panose="02000000000000000000" pitchFamily="2" charset="0"/>
                <a:cs typeface="Roboto" panose="02000000000000000000" pitchFamily="2" charset="0"/>
              </a:rPr>
              <a:t>total_sessions_per_day</a:t>
            </a:r>
            <a:r>
              <a:rPr lang="en-US" sz="1200" dirty="0">
                <a:latin typeface="Roboto" panose="02000000000000000000" pitchFamily="2" charset="0"/>
                <a:ea typeface="Roboto" panose="02000000000000000000" pitchFamily="2" charset="0"/>
                <a:cs typeface="Roboto" panose="02000000000000000000" pitchFamily="2" charset="0"/>
              </a:rPr>
              <a:t>, </a:t>
            </a:r>
            <a:r>
              <a:rPr lang="en-US" sz="1200" dirty="0" err="1">
                <a:latin typeface="Roboto" panose="02000000000000000000" pitchFamily="2" charset="0"/>
                <a:ea typeface="Roboto" panose="02000000000000000000" pitchFamily="2" charset="0"/>
                <a:cs typeface="Roboto" panose="02000000000000000000" pitchFamily="2" charset="0"/>
              </a:rPr>
              <a:t>percent_of_drives_to_favorite</a:t>
            </a:r>
            <a:r>
              <a:rPr lang="en-US" sz="1200" dirty="0">
                <a:latin typeface="Roboto" panose="02000000000000000000" pitchFamily="2" charset="0"/>
                <a:ea typeface="Roboto" panose="02000000000000000000" pitchFamily="2" charset="0"/>
                <a:cs typeface="Roboto" panose="02000000000000000000" pitchFamily="2" charset="0"/>
              </a:rPr>
              <a:t>, </a:t>
            </a:r>
            <a:r>
              <a:rPr lang="en-US" sz="1200" dirty="0" err="1">
                <a:latin typeface="Roboto" panose="02000000000000000000" pitchFamily="2" charset="0"/>
                <a:ea typeface="Roboto" panose="02000000000000000000" pitchFamily="2" charset="0"/>
                <a:cs typeface="Roboto" panose="02000000000000000000" pitchFamily="2" charset="0"/>
              </a:rPr>
              <a:t>km_per_drive</a:t>
            </a:r>
            <a:r>
              <a:rPr lang="en-US" sz="1200" dirty="0">
                <a:latin typeface="Roboto" panose="02000000000000000000" pitchFamily="2" charset="0"/>
                <a:ea typeface="Roboto" panose="02000000000000000000" pitchFamily="2" charset="0"/>
                <a:cs typeface="Roboto" panose="02000000000000000000" pitchFamily="2" charset="0"/>
              </a:rPr>
              <a:t>, and </a:t>
            </a:r>
            <a:r>
              <a:rPr lang="en-US" sz="1200" dirty="0" err="1">
                <a:latin typeface="Roboto" panose="02000000000000000000" pitchFamily="2" charset="0"/>
                <a:ea typeface="Roboto" panose="02000000000000000000" pitchFamily="2" charset="0"/>
                <a:cs typeface="Roboto" panose="02000000000000000000" pitchFamily="2" charset="0"/>
              </a:rPr>
              <a:t>km_per_driving_day</a:t>
            </a:r>
            <a:r>
              <a:rPr lang="en-US" sz="1200" dirty="0">
                <a:latin typeface="Roboto" panose="02000000000000000000" pitchFamily="2" charset="0"/>
                <a:ea typeface="Roboto" panose="02000000000000000000" pitchFamily="2" charset="0"/>
                <a:cs typeface="Roboto" panose="02000000000000000000" pitchFamily="2" charset="0"/>
              </a:rPr>
              <a:t>.</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The </a:t>
            </a:r>
            <a:r>
              <a:rPr lang="en-US" sz="1200" dirty="0" err="1">
                <a:latin typeface="Roboto" panose="02000000000000000000" pitchFamily="2" charset="0"/>
                <a:ea typeface="Roboto" panose="02000000000000000000" pitchFamily="2" charset="0"/>
                <a:cs typeface="Roboto" panose="02000000000000000000" pitchFamily="2" charset="0"/>
              </a:rPr>
              <a:t>XGBoost</a:t>
            </a:r>
            <a:r>
              <a:rPr lang="en-US" sz="1200" dirty="0">
                <a:latin typeface="Roboto" panose="02000000000000000000" pitchFamily="2" charset="0"/>
                <a:ea typeface="Roboto" panose="02000000000000000000" pitchFamily="2" charset="0"/>
                <a:cs typeface="Roboto" panose="02000000000000000000" pitchFamily="2" charset="0"/>
              </a:rPr>
              <a:t> model fit the data better than Random Forest model (17.35% vs 12.68%)</a:t>
            </a:r>
          </a:p>
          <a:p>
            <a:endParaRPr lang="en-US" sz="1200" dirty="0">
              <a:latin typeface="Roboto" panose="02000000000000000000" pitchFamily="2" charset="0"/>
              <a:ea typeface="Roboto" panose="02000000000000000000" pitchFamily="2" charset="0"/>
              <a:cs typeface="Roboto" panose="02000000000000000000" pitchFamily="2" charset="0"/>
            </a:endParaRPr>
          </a:p>
          <a:p>
            <a:r>
              <a:rPr lang="en-US" sz="1200" dirty="0">
                <a:latin typeface="Roboto" panose="02000000000000000000" pitchFamily="2" charset="0"/>
                <a:ea typeface="Roboto" panose="02000000000000000000" pitchFamily="2" charset="0"/>
                <a:cs typeface="Roboto" panose="02000000000000000000" pitchFamily="2" charset="0"/>
              </a:rPr>
              <a:t>The ensembles of tree-based models in this project are more valuable than a singular logistic regression model (9% score), because they achieve higher scores across all evaluation metrics and require less preprocessing of data. However, it is more difficult to understand how they make their predictions.</a:t>
            </a:r>
            <a:endParaRPr lang="en-ID" sz="1200"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416</Words>
  <Application>Microsoft Office PowerPoint</Application>
  <PresentationFormat>Custom</PresentationFormat>
  <Paragraphs>20</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Arial</vt:lpstr>
      <vt:lpstr>PT Sans Narrow</vt:lpstr>
      <vt:lpstr>Roboto</vt:lpstr>
      <vt:lpstr>Lato</vt:lpstr>
      <vt:lpstr>Google Sans SemiBold</vt:lpstr>
      <vt:lpstr>Google Sans</vt:lpstr>
      <vt:lpstr>Work Sans</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Kilin Widjaja</cp:lastModifiedBy>
  <cp:revision>2</cp:revision>
  <dcterms:modified xsi:type="dcterms:W3CDTF">2024-11-06T07:29:25Z</dcterms:modified>
</cp:coreProperties>
</file>